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88" r:id="rId2"/>
    <p:sldId id="289" r:id="rId3"/>
    <p:sldId id="258" r:id="rId4"/>
    <p:sldId id="267" r:id="rId5"/>
    <p:sldId id="268" r:id="rId6"/>
    <p:sldId id="259" r:id="rId7"/>
    <p:sldId id="260" r:id="rId8"/>
    <p:sldId id="269" r:id="rId9"/>
    <p:sldId id="261" r:id="rId10"/>
    <p:sldId id="271" r:id="rId11"/>
    <p:sldId id="290" r:id="rId12"/>
    <p:sldId id="284" r:id="rId13"/>
    <p:sldId id="285" r:id="rId14"/>
    <p:sldId id="291" r:id="rId15"/>
    <p:sldId id="272" r:id="rId16"/>
    <p:sldId id="275" r:id="rId17"/>
    <p:sldId id="273" r:id="rId18"/>
    <p:sldId id="274" r:id="rId19"/>
    <p:sldId id="276" r:id="rId20"/>
    <p:sldId id="279" r:id="rId21"/>
    <p:sldId id="280" r:id="rId22"/>
  </p:sldIdLst>
  <p:sldSz cx="12192000" cy="6858000"/>
  <p:notesSz cx="6858000" cy="9144000"/>
  <p:embeddedFontLst>
    <p:embeddedFont>
      <p:font typeface="KoPubWorld돋움체_Pro Bold" panose="020B0600000101010101" charset="-127"/>
      <p:bold r:id="rId24"/>
    </p:embeddedFont>
    <p:embeddedFont>
      <p:font typeface="KoPubWorld돋움체_Pro Light" panose="020B0600000101010101" charset="-127"/>
      <p:regular r:id="rId25"/>
    </p:embeddedFont>
    <p:embeddedFont>
      <p:font typeface="KoPubWorld돋움체_Pro Medium" panose="020B0600000101010101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DD4"/>
    <a:srgbClr val="ADBFDD"/>
    <a:srgbClr val="FFD88B"/>
    <a:srgbClr val="FE949E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D3C28-398D-40E1-AE7F-E7A0C20A1BC4}" v="18" dt="2019-05-27T13:57:08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4882" autoAdjust="0"/>
  </p:normalViewPr>
  <p:slideViewPr>
    <p:cSldViewPr snapToGrid="0">
      <p:cViewPr varScale="1">
        <p:scale>
          <a:sx n="45" d="100"/>
          <a:sy n="45" d="100"/>
        </p:scale>
        <p:origin x="212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E5EFF-C1EC-4DF2-BEA3-1147FD1458D2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5B155-B120-4787-953F-0884FEB75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9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여러분</a:t>
            </a:r>
            <a:r>
              <a:rPr lang="en-US" altLang="ko-KR" dirty="0"/>
              <a:t>. </a:t>
            </a:r>
            <a:r>
              <a:rPr lang="ko-KR" altLang="en-US" dirty="0"/>
              <a:t>회계정보와 의사결정의 발표를 맡게 된 </a:t>
            </a:r>
            <a:r>
              <a:rPr lang="ko-KR" altLang="en-US" dirty="0" err="1"/>
              <a:t>김도원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01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객관적인 </a:t>
            </a:r>
            <a:r>
              <a:rPr lang="ko-KR" altLang="en-US" dirty="0" err="1"/>
              <a:t>정보들에는</a:t>
            </a:r>
            <a:r>
              <a:rPr lang="ko-KR" altLang="en-US" dirty="0"/>
              <a:t> 대표적으로 기업의 재무제표와 같은 회계자료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거래량과 같은 시장자료</a:t>
            </a:r>
            <a:r>
              <a:rPr lang="en-US" altLang="ko-KR" dirty="0"/>
              <a:t>, </a:t>
            </a:r>
            <a:r>
              <a:rPr lang="ko-KR" altLang="en-US" dirty="0"/>
              <a:t>경제 지표</a:t>
            </a:r>
            <a:r>
              <a:rPr lang="en-US" altLang="ko-KR" dirty="0"/>
              <a:t>, </a:t>
            </a:r>
            <a:r>
              <a:rPr lang="ko-KR" altLang="en-US" dirty="0"/>
              <a:t>경제시책</a:t>
            </a:r>
            <a:r>
              <a:rPr lang="en-US" altLang="ko-KR" dirty="0"/>
              <a:t>, </a:t>
            </a:r>
            <a:r>
              <a:rPr lang="ko-KR" altLang="en-US" dirty="0"/>
              <a:t>기업의 투자계획 등과 같은 통계자료가 있다고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09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주제</a:t>
            </a:r>
            <a:r>
              <a:rPr lang="en-US" altLang="ko-KR" dirty="0"/>
              <a:t>! </a:t>
            </a:r>
            <a:r>
              <a:rPr lang="ko-KR" altLang="en-US" dirty="0"/>
              <a:t>회계의 힘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경영을 이해하려면 숫자를 알아야 한다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회계자료 또한 경영분야에서 과학적이고 체계적인 의사결정을 내릴 수 있도록 함으로써 한정된 자원을 효율적으로 활용하여 경영상의 목적을 효과적으로 달성할 수 있게 해준다고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23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회계와 재무제표는 숫자를 통해 기업과 관련된 사람들과 커뮤니케이션하는 수단이라고도 정의를 내릴 수 있고 더 나아가 이해관계를 가진 사람들에게 합리적인 경제적 의사결정을 하는 데 유용한 재무적 정보를 제공하기 위한 일련의 과정이라고 말할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99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세번째 회계 시스템입니다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18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회계시스템은 회사에 대한 재무정보를 수집해서 처리한 다음 회사의 이해관계자가 더 나은 의사결정을 할 수 있도록 보고하는 시스템입니다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28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이번 중간고사때 배웠듯이 회계시스템은 정보 이용자에 따라 내부이용자를 위한 관리회계와 외부이용자를 이한 재무회계로 분류됩니다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관리회계의 정보 이용자는 경영자가 있고 재무 회계의 정보 이용자는 채권자</a:t>
            </a:r>
            <a:r>
              <a:rPr lang="en-US" altLang="ko-KR" dirty="0"/>
              <a:t>, </a:t>
            </a:r>
            <a:r>
              <a:rPr lang="ko-KR" altLang="en-US" dirty="0"/>
              <a:t>투자자 등이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04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관리회계란 기업의 내부 이해관계자인 경영자에게 경영에 필요한 계획</a:t>
            </a:r>
            <a:r>
              <a:rPr lang="en-US" altLang="ko-KR" dirty="0"/>
              <a:t>, </a:t>
            </a:r>
            <a:r>
              <a:rPr lang="ko-KR" altLang="en-US" dirty="0"/>
              <a:t>지휘</a:t>
            </a:r>
            <a:r>
              <a:rPr lang="en-US" altLang="ko-KR" dirty="0"/>
              <a:t>, </a:t>
            </a:r>
            <a:r>
              <a:rPr lang="ko-KR" altLang="en-US" dirty="0"/>
              <a:t>통제하는 과정에 필요한 정보를 제공하는 것을 목적으로 하는 회계이고 이때 경영자는 계획 및 통제 등의 경영 관리 업무를 수행하는 과정에서 어떤 의사결정이든 이익을 극대화하는 방향으로 결정해야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30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재무회계란 기업의 외부 이해관계자인 투자자</a:t>
            </a:r>
            <a:r>
              <a:rPr lang="en-US" altLang="ko-KR" dirty="0"/>
              <a:t>, </a:t>
            </a:r>
            <a:r>
              <a:rPr lang="ko-KR" altLang="en-US" dirty="0"/>
              <a:t>채권자에게 경제적 의사 결정을 하는 데 유용한 정보를 제공하는 것을 목적으로 하는 회계입니다</a:t>
            </a:r>
            <a:r>
              <a:rPr lang="en-US" altLang="ko-KR" dirty="0"/>
              <a:t>. </a:t>
            </a:r>
            <a:r>
              <a:rPr lang="ko-KR" altLang="en-US" dirty="0"/>
              <a:t>외부이용자를 위한 회계를 재무회계라고 하는 이유는 투자자들로부터 재무적 자원을 조달하기 위한 목적을 가진 회계이기 때문이라고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회계정보를 활용한 의사결정자로서 유념해야 할 질문은 다음과 같습니다</a:t>
            </a:r>
            <a:r>
              <a:rPr lang="en-US" altLang="ko-KR" dirty="0"/>
              <a:t>. </a:t>
            </a:r>
            <a:r>
              <a:rPr lang="ko-KR" altLang="en-US" dirty="0"/>
              <a:t>간략하게 말씀 드리자면 첫째</a:t>
            </a:r>
            <a:r>
              <a:rPr lang="en-US" altLang="ko-KR" dirty="0"/>
              <a:t>, </a:t>
            </a:r>
            <a:r>
              <a:rPr lang="ko-KR" altLang="en-US" dirty="0"/>
              <a:t>각각의 재무제표의 항목들이 의미하는 바는 무엇인가</a:t>
            </a:r>
            <a:r>
              <a:rPr lang="en-US" altLang="ko-KR" dirty="0"/>
              <a:t>?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재무제표 안에서 각각의 항목들은 어떻게 서로 연결되어 있는가</a:t>
            </a:r>
            <a:r>
              <a:rPr lang="en-US" altLang="ko-KR" dirty="0"/>
              <a:t>? </a:t>
            </a: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각각의 항목들이 정보이용자에게 왜 중요한가</a:t>
            </a:r>
            <a:r>
              <a:rPr lang="en-US" altLang="ko-KR" dirty="0"/>
              <a:t>?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3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주제입니다</a:t>
            </a:r>
            <a:r>
              <a:rPr lang="en-US" altLang="ko-KR" dirty="0"/>
              <a:t>! </a:t>
            </a:r>
            <a:r>
              <a:rPr lang="ko-KR" altLang="en-US" dirty="0"/>
              <a:t>객</a:t>
            </a:r>
            <a:r>
              <a:rPr lang="en-US" altLang="ko-KR" dirty="0"/>
              <a:t>!</a:t>
            </a:r>
            <a:r>
              <a:rPr lang="ko-KR" altLang="en-US" dirty="0"/>
              <a:t>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객관적으로 따져본다</a:t>
            </a:r>
            <a:r>
              <a:rPr lang="en-US" altLang="ko-KR" dirty="0"/>
              <a:t>! </a:t>
            </a:r>
            <a:r>
              <a:rPr lang="ko-KR" altLang="en-US" dirty="0"/>
              <a:t>과연 객관이란 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743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재무제표입니다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기업은 경영 활동에 대한 정보를 이해관계자에게 제공해야 하는데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이를 위해 작성하는 것을 재무제표라고 하고 기업이 영업활동을 하면서 발생했던 일들을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적어놓은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장부로 회사상태를 보여주는 일종의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건강진단서라고도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말 할 수 있습니다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403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재무제표는 재무상태표</a:t>
            </a:r>
            <a:r>
              <a:rPr lang="en-US" altLang="ko-KR" dirty="0"/>
              <a:t>, </a:t>
            </a:r>
            <a:r>
              <a:rPr lang="ko-KR" altLang="en-US" dirty="0"/>
              <a:t>손익계산서</a:t>
            </a:r>
            <a:r>
              <a:rPr lang="en-US" altLang="ko-KR" dirty="0"/>
              <a:t>, </a:t>
            </a:r>
            <a:r>
              <a:rPr lang="ko-KR" altLang="en-US" dirty="0"/>
              <a:t>현금흐름표 등으로 나눌 수 있고 재무상태표는 기업의 일정 시점 재무상태를 나타내는 표이고 손익계산서는 일정 기간 동안 기업의 경영 성과를 나타내는 일람표입니다</a:t>
            </a:r>
            <a:r>
              <a:rPr lang="en-US" altLang="ko-KR" dirty="0"/>
              <a:t>. </a:t>
            </a:r>
            <a:r>
              <a:rPr lang="ko-KR" altLang="en-US" dirty="0"/>
              <a:t>마지막으로 현금흐름표는 일정 기간의 현금의 유입과 유출 내역을 나타내는 보고서입니다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18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감성경영이란</a:t>
            </a:r>
            <a:r>
              <a:rPr lang="ko-KR" altLang="en-US" dirty="0"/>
              <a:t> 감성을 중시함으로써 생산성을 높이려는 </a:t>
            </a:r>
            <a:r>
              <a:rPr lang="ko-KR" altLang="en-US" dirty="0" err="1"/>
              <a:t>경영방식입니다</a:t>
            </a:r>
            <a:r>
              <a:rPr lang="en-US" altLang="ko-KR" dirty="0"/>
              <a:t>. </a:t>
            </a:r>
            <a:r>
              <a:rPr lang="ko-KR" altLang="en-US" dirty="0"/>
              <a:t>더 자세하게 말하자면</a:t>
            </a:r>
            <a:r>
              <a:rPr lang="en-US" altLang="ko-KR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디지털 시대의 차가움과 엄격성을 보완할 수 있는 요소로 감성을 강조하여 고객들의 감성적 욕구를 끌어내고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잦은 스킨십이나 대면접촉을 통해 조직구성원들의 감성을 자극하는 조직운영 전략이라고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한동안 이러한 감성경영이 주목을 받기도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3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객관이랑 감성 경영이랑 무슨 상관관계가 있는건지 의아해하시는 분들도 </a:t>
            </a:r>
            <a:r>
              <a:rPr lang="ko-KR" altLang="en-US" dirty="0" err="1"/>
              <a:t>계실텐데요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이러한 감성적인 코드가 강조된다고 해서 의사결정에서 객관적</a:t>
            </a:r>
            <a:r>
              <a:rPr lang="en-US" altLang="ko-KR" dirty="0"/>
              <a:t>, </a:t>
            </a:r>
            <a:r>
              <a:rPr lang="ko-KR" altLang="en-US" dirty="0"/>
              <a:t>과학적인 방법이 덜 강조되어서는 안된다는 것을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5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감성적인 부분 역시 중요하지만 이성적인 판단이 전제될 때 비로소 그 의미가 나타나게 된다는 것을 말씀드리고 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경영에서 감성적인 부분이 강조된다고 하더라도 이성적인 판단 한마디로 객관적인 판단이 필요하다는 뜻이죠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1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기업 경영에서는 최대한 객관적이고 과학적인 정보에 </a:t>
            </a:r>
            <a:r>
              <a:rPr lang="ko-KR" altLang="en-US" dirty="0" err="1"/>
              <a:t>근거해야합니다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미국의 사업가인 </a:t>
            </a:r>
            <a:r>
              <a:rPr lang="en-US" altLang="ko-KR" dirty="0"/>
              <a:t>Watson</a:t>
            </a:r>
            <a:r>
              <a:rPr lang="ko-KR" altLang="en-US" dirty="0"/>
              <a:t>은 의사결정이 </a:t>
            </a:r>
            <a:r>
              <a:rPr lang="ko-KR" altLang="en-US" dirty="0" err="1"/>
              <a:t>성공적이려면</a:t>
            </a:r>
            <a:r>
              <a:rPr lang="ko-KR" altLang="en-US" dirty="0"/>
              <a:t> </a:t>
            </a:r>
            <a:r>
              <a:rPr lang="en-US" altLang="ko-KR" dirty="0"/>
              <a:t>90%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정보와 </a:t>
            </a:r>
            <a:r>
              <a:rPr lang="en-US" altLang="ko-KR" dirty="0"/>
              <a:t>10%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직감으로 이루어져야 한다고 말했습니다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반드시 충분한 정보를 확보하여 그 정보에 근거한 의사결정을 내려야 한다는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정보는 의사결정의 기초이며</a:t>
            </a:r>
            <a:r>
              <a:rPr lang="en-US" altLang="ko-KR" dirty="0"/>
              <a:t>, </a:t>
            </a:r>
            <a:r>
              <a:rPr lang="ko-KR" altLang="en-US" dirty="0"/>
              <a:t>의사결정은 정보의 결정체라고 말할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7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인간은 이성적인 동물이다</a:t>
            </a:r>
            <a:r>
              <a:rPr lang="en-US" altLang="ko-KR" dirty="0"/>
              <a:t>’</a:t>
            </a:r>
            <a:r>
              <a:rPr lang="ko-KR" altLang="en-US" dirty="0"/>
              <a:t>라는 세네카의 말이 있지만 사실 인간은 그 어떤 동물보다 다양한 감정을 가지고 있을 뿐만 아니라 자신의 감정에 충실합니다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앞서 언급한 감성경영의 경우와 같이 감성적 코드와 이성적 코드가 조화를 이뤄야 했던 것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인간은 </a:t>
            </a:r>
            <a:r>
              <a:rPr lang="ko-KR" altLang="en-US" dirty="0" err="1"/>
              <a:t>감정뿐만</a:t>
            </a:r>
            <a:r>
              <a:rPr lang="ko-KR" altLang="en-US" dirty="0"/>
              <a:t> 아니라 사람</a:t>
            </a:r>
            <a:r>
              <a:rPr lang="en-US" altLang="ko-KR" dirty="0"/>
              <a:t>, </a:t>
            </a:r>
            <a:r>
              <a:rPr lang="ko-KR" altLang="en-US" dirty="0"/>
              <a:t>상황 등 세상을 객관적으로 바라보고 따져보는 </a:t>
            </a:r>
            <a:r>
              <a:rPr lang="ko-KR" altLang="en-US" dirty="0" err="1"/>
              <a:t>능력또한</a:t>
            </a:r>
            <a:r>
              <a:rPr lang="ko-KR" altLang="en-US" dirty="0"/>
              <a:t> 필요로 합니다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그렇다면</a:t>
            </a:r>
            <a:r>
              <a:rPr lang="en-US" altLang="ko-KR" dirty="0"/>
              <a:t> </a:t>
            </a:r>
            <a:r>
              <a:rPr lang="ko-KR" altLang="en-US" dirty="0"/>
              <a:t>객관적으로 </a:t>
            </a:r>
            <a:r>
              <a:rPr lang="ko-KR" altLang="en-US" dirty="0" err="1"/>
              <a:t>따져보기는</a:t>
            </a:r>
            <a:r>
              <a:rPr lang="ko-KR" altLang="en-US" dirty="0"/>
              <a:t> 대체 어떻게 </a:t>
            </a:r>
            <a:r>
              <a:rPr lang="ko-KR" altLang="en-US" dirty="0" err="1"/>
              <a:t>해야하는</a:t>
            </a:r>
            <a:r>
              <a:rPr lang="ko-KR" altLang="en-US" dirty="0"/>
              <a:t> 것 일까요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2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객관적으로 따져보기에 대해 알아보기 위해 이 두 가지 개념을 이용하겠습니다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먼저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매몰원가입니다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매몰원가는 과거에 이미 발생한 원가로서 어떻게 해볼 수 없는 원가입니다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예를 들어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우리는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버스를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기다려도 오지 않으며 간혹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기다린 것이 아까워서 끝까지 버티고 기다리는 경우도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이때 중요한 것은 내가 얼마나 기다렸느냐 하는 것이 아니라 약속시간에 늦지 않게 목적지에 도착하는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주머니에 돈이 있다면 택시를 타는 것이 가장 합리적인 결정일 수 있는 것이죠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매몰원가는 버스를 기다린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분의 시간이 될 수 있겠네요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언급한 예시가 많은 사람들이 공감할 만한 내용이라는 사실은 의사결정을 할 때에 이 매몰원가를 배제해야 한다고들 하나 우리는 실제로 그러지 못하고 있음을 증명하고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다음으로는 시각 고정입니다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시각고정은 자신의 판단이나 시각을 일단 고정하면 잘 바꾸지 않으려는 경향입니다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예를 들어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항상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90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점이 넘는 점수를 받으며 많은 직책을 맡고 있는 학생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경쟁력이 높은 동아리에 합격하지 못했다고 하면 그날 컨디션이 많이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안좋아서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면접을 잘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못봤구나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싶을겁니다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하지만 수업시간에 매일 자고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학기가 지나도록 학급의 친구들과 말 한마디 안 섞는 투명인간같은 친구가 갑자기 그 경쟁력 높은 동아리에 합격했다는 소식이 들린다면 모두들 의아해하고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놀랄것입니다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심지어 몇몇의 친구는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면접관이랑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이 친구가 긴밀한 관계이진 않을까 하며 면접의 공정성에 대한 논란을 제기할 수도 있습니다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이와 마찬가지로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과거의 전략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 등이 어느 정도의 성과를 거두면 이를 바꾸려고 하지 않는 것도 일종의 고정화된 시각입니다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한 부분에 시각을 고정하고 이를 바꾸지 않으려 하면 우린 우리 스스로 안대를 쓰고 글을 읽기 위해 바둥거리는 것과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매몰원가와 시각고정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이 두 가지 개념에 주의하며 객관적으로 따져보기에 집중해봐야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말한것들을</a:t>
            </a:r>
            <a:r>
              <a:rPr lang="ko-KR" altLang="en-US" dirty="0"/>
              <a:t> 마지막으로 짧게 요약하자면 의사결정이란 사람이 최종적으로 하는 것 이기 때문에 주관적인 요소가 들어가겠지만 최대한 객관적인 정보를 바탕으로 진행해야 한다는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1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14F3-4B96-43CC-8274-6B824DE1F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7FEFC1-F0FF-4E35-8860-30A5ED23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A9AE5-EEAD-466E-8F90-12509E4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BE41D-062D-4185-9B1C-E28766A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1CF13-3E9B-425D-8D8D-6EE00FA4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1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02AA6-B146-4F33-9CC6-37D43DC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44D6AB-B559-4D2F-8A10-3E821BF82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E57D5-DC82-4FED-8BDA-8D5A9F7B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EF2A7-321B-4B03-97A5-DF6BB486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153C4-4518-4C12-B9E1-55A79272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0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527CDE-5686-4513-BB71-24AD0798E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1182C0-8911-47BC-B9AE-76F93F15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B7A6-C443-48BC-A804-C4C9AC90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9CC5E-5C63-426E-AEC3-4C721770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A02DA-D1AF-454D-A02F-68628ABB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1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9150B-18D1-4D3B-B479-DA50E10F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4686D-F033-481A-AC2C-BB0FA054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4C5C1-8C1D-46B5-B935-2B3DB02F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36745-6F65-449E-B782-A89A53C4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2DC9A-B11A-4E93-B0F9-5F7A0EA9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9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F7CA0-BA20-4B00-8282-4A57719F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F9BC2-2C51-476D-8E85-F4B708315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F7827-8C7C-40C5-8BAB-86C0D08C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24427-9990-43A5-8B5A-6535F5D7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5B0A-5CC6-4C2B-8B40-36AC5BD5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9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0D964-EEF7-4AB2-AC04-7A2B1DFC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B2B0-51AD-4A6B-B719-46C7AA432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92C032-0B30-44B9-92A8-7799A3C5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AF6DF-64B0-4924-A2C7-85AAEB7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798E5-1548-488E-8C89-82266A00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38D10-F3F5-4E20-9AA0-3F0A4E9C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6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7C03E-564E-4398-81A3-E85031EB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D697E-53B5-451D-A883-12E647D7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269A3-F9C6-4C4E-BF4D-D2AA3FE4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1B942A-EC01-4A6E-BE5E-AAF6901CF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CF0BA4-141A-47E6-B76A-01FAF06E0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B3431A-3C18-4FC5-8702-22392563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E9FB12-EAC5-45FC-B21E-90DC875B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13F46-607A-4DA5-A2B7-BB7F16B1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8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BC243-413A-4615-A28F-4265C49E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35E37-E0FA-425B-84FB-0D16E9FB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A43DDA-B3B3-49C9-B8D2-C9048202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6238B5-4280-4078-917B-F28E9F8B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3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1D5C53-DF99-44C2-ADBF-A06DD0D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E5E60-CBC4-4B65-88B4-91D9C4C7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8DC94-D635-4AD7-8EA5-E2983569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2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F0CC4-1F2C-43DC-AF35-3B09DC16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EB84E-5F4A-4D45-9918-2E0A716F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BC540D-95C2-40FA-B671-4B09A05FF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18097-2DC2-41A1-A1E5-279A9ED7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DE1ECF-A7EF-43FD-94FB-3DF15339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E041-CACC-42DD-9E76-C816F15C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8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439B3-C442-4E2B-8791-0A8409B8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001A2-E836-49E1-9805-DBD6D7EFC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0807F-39E0-4506-8CF9-27A7F415D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3A1E2-BDD9-41C5-9E90-2F06ECE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E1C760-4BCB-4F2D-8849-5BC5706D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F8E66-9A46-4864-854E-990C877C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0D2673-6E9F-4B30-AA91-056B5D3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E458D-F5C5-4F0C-B83C-8BF9AF0E2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25BA-CB97-40BD-AE05-A7F0A371A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4028-B8F1-4AB8-8BA0-00BC3A969788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1B8E9-EE6D-4990-BDF1-23A7E2113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FF4AA-69F7-4358-A66E-C5194614A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3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89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1D1C5-B3C4-4654-9BAF-8F5B623580B7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F59D2C-13D9-4398-8045-D47F7651FB79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EABD7-C78B-4872-9E95-5B283810747D}"/>
              </a:ext>
            </a:extLst>
          </p:cNvPr>
          <p:cNvSpPr txBox="1"/>
          <p:nvPr/>
        </p:nvSpPr>
        <p:spPr>
          <a:xfrm>
            <a:off x="1741281" y="2409490"/>
            <a:ext cx="8709437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회계자료  </a:t>
            </a:r>
            <a:r>
              <a:rPr lang="en-US" altLang="ko-KR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주가   시장자료   경제지표 </a:t>
            </a:r>
            <a:endParaRPr lang="en-US" altLang="ko-KR" sz="4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경제시책      통계자료</a:t>
            </a:r>
            <a:endParaRPr lang="en-US" altLang="ko-KR" sz="3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62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9180D-F597-4A6D-BE9D-824255D8E6D5}"/>
              </a:ext>
            </a:extLst>
          </p:cNvPr>
          <p:cNvSpPr txBox="1"/>
          <p:nvPr/>
        </p:nvSpPr>
        <p:spPr>
          <a:xfrm>
            <a:off x="2570874" y="1457084"/>
            <a:ext cx="7050253" cy="125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38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2</a:t>
            </a:r>
            <a:endParaRPr lang="en-US" altLang="ko-KR" sz="1286" b="1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회계의 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1870B7-FCE7-4562-B35E-F4719BE28D2B}"/>
              </a:ext>
            </a:extLst>
          </p:cNvPr>
          <p:cNvCxnSpPr>
            <a:cxnSpLocks/>
          </p:cNvCxnSpPr>
          <p:nvPr/>
        </p:nvCxnSpPr>
        <p:spPr>
          <a:xfrm>
            <a:off x="5104828" y="2924819"/>
            <a:ext cx="19823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082608-8B60-4FCF-9AD2-07398752E497}"/>
              </a:ext>
            </a:extLst>
          </p:cNvPr>
          <p:cNvSpPr txBox="1"/>
          <p:nvPr/>
        </p:nvSpPr>
        <p:spPr>
          <a:xfrm>
            <a:off x="2570874" y="3933181"/>
            <a:ext cx="7050253" cy="5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86" dirty="0">
                <a:solidFill>
                  <a:srgbClr val="929DD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경영</a:t>
            </a:r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을 이해하려면 </a:t>
            </a:r>
            <a:r>
              <a:rPr lang="ko-KR" altLang="en-US" sz="3286" dirty="0">
                <a:solidFill>
                  <a:srgbClr val="929DD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숫자</a:t>
            </a:r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알아야 한다</a:t>
            </a:r>
            <a:r>
              <a:rPr lang="en-US" altLang="ko-KR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en-US" altLang="ko-KR" sz="5691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래픽 2" descr="동전">
            <a:extLst>
              <a:ext uri="{FF2B5EF4-FFF2-40B4-BE49-F238E27FC236}">
                <a16:creationId xmlns:a16="http://schemas.microsoft.com/office/drawing/2014/main" id="{4B9BC021-BF97-40CD-856F-C42678EAA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0159" y="3125244"/>
            <a:ext cx="791682" cy="7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F2843-7EBA-41F2-A5BB-762F0B928636}"/>
              </a:ext>
            </a:extLst>
          </p:cNvPr>
          <p:cNvSpPr txBox="1"/>
          <p:nvPr/>
        </p:nvSpPr>
        <p:spPr>
          <a:xfrm>
            <a:off x="337673" y="231963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회계의 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326358-A858-46AE-B5AD-9CEFF9A27302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ECB29-58AA-4B98-8BFF-CF1616FFA27C}"/>
              </a:ext>
            </a:extLst>
          </p:cNvPr>
          <p:cNvSpPr txBox="1"/>
          <p:nvPr/>
        </p:nvSpPr>
        <p:spPr>
          <a:xfrm>
            <a:off x="530087" y="2382559"/>
            <a:ext cx="111318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회계자료</a:t>
            </a:r>
            <a:endParaRPr lang="en-US" altLang="ko-KR" sz="4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경영분야에서 체계적인 의사결정을 내릴 수 있도록 함 </a:t>
            </a:r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endParaRPr lang="en-US" altLang="ko-KR" sz="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한정된 자원을 효율적으로 활용 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 </a:t>
            </a:r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효과적인 목적 달성</a:t>
            </a:r>
          </a:p>
        </p:txBody>
      </p:sp>
    </p:spTree>
    <p:extLst>
      <p:ext uri="{BB962C8B-B14F-4D97-AF65-F5344CB8AC3E}">
        <p14:creationId xmlns:p14="http://schemas.microsoft.com/office/powerpoint/2010/main" val="17669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DD5AEF7-5BEA-4034-9633-ED7F53135176}"/>
              </a:ext>
            </a:extLst>
          </p:cNvPr>
          <p:cNvSpPr/>
          <p:nvPr/>
        </p:nvSpPr>
        <p:spPr>
          <a:xfrm>
            <a:off x="2618392" y="4215295"/>
            <a:ext cx="3218737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F2843-7EBA-41F2-A5BB-762F0B928636}"/>
              </a:ext>
            </a:extLst>
          </p:cNvPr>
          <p:cNvSpPr txBox="1"/>
          <p:nvPr/>
        </p:nvSpPr>
        <p:spPr>
          <a:xfrm>
            <a:off x="337673" y="231963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회계의 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326358-A858-46AE-B5AD-9CEFF9A27302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DA874-3E57-424E-B126-55E8FD3238A3}"/>
              </a:ext>
            </a:extLst>
          </p:cNvPr>
          <p:cNvSpPr txBox="1"/>
          <p:nvPr/>
        </p:nvSpPr>
        <p:spPr>
          <a:xfrm>
            <a:off x="2140429" y="1767006"/>
            <a:ext cx="79111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회계와 재무제표는 숫자를 통해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기업과 관련된 사람들과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커뮤니케이션하는 수단이다</a:t>
            </a: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33453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9180D-F597-4A6D-BE9D-824255D8E6D5}"/>
              </a:ext>
            </a:extLst>
          </p:cNvPr>
          <p:cNvSpPr txBox="1"/>
          <p:nvPr/>
        </p:nvSpPr>
        <p:spPr>
          <a:xfrm>
            <a:off x="2570874" y="1457084"/>
            <a:ext cx="7050253" cy="125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38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3</a:t>
            </a:r>
            <a:endParaRPr lang="en-US" altLang="ko-KR" sz="1286" b="1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 시스템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1870B7-FCE7-4562-B35E-F4719BE28D2B}"/>
              </a:ext>
            </a:extLst>
          </p:cNvPr>
          <p:cNvCxnSpPr>
            <a:cxnSpLocks/>
          </p:cNvCxnSpPr>
          <p:nvPr/>
        </p:nvCxnSpPr>
        <p:spPr>
          <a:xfrm>
            <a:off x="5104828" y="2924819"/>
            <a:ext cx="19823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082608-8B60-4FCF-9AD2-07398752E497}"/>
              </a:ext>
            </a:extLst>
          </p:cNvPr>
          <p:cNvSpPr txBox="1"/>
          <p:nvPr/>
        </p:nvSpPr>
        <p:spPr>
          <a:xfrm>
            <a:off x="2358500" y="3933181"/>
            <a:ext cx="7475000" cy="5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의사 결정을 위한 </a:t>
            </a:r>
            <a:r>
              <a:rPr lang="ko-KR" altLang="en-US" sz="3286" dirty="0">
                <a:solidFill>
                  <a:srgbClr val="929DD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재무회계</a:t>
            </a:r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ko-KR" altLang="en-US" sz="3286" dirty="0">
                <a:solidFill>
                  <a:srgbClr val="929DD4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관리회계</a:t>
            </a:r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정보</a:t>
            </a:r>
            <a:endParaRPr lang="en-US" altLang="ko-KR" sz="5691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 descr="문서">
            <a:extLst>
              <a:ext uri="{FF2B5EF4-FFF2-40B4-BE49-F238E27FC236}">
                <a16:creationId xmlns:a16="http://schemas.microsoft.com/office/drawing/2014/main" id="{7AE92E82-6D96-4C16-BD11-A048BB62D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5104" y="3230679"/>
            <a:ext cx="661792" cy="66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9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11309D-BB4E-4F34-AD1A-D61D1F7B2C31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1D25DC-FD74-4503-AE6F-3F6360BC70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E9990-036E-4002-B547-AFF8A0478723}"/>
              </a:ext>
            </a:extLst>
          </p:cNvPr>
          <p:cNvSpPr txBox="1"/>
          <p:nvPr/>
        </p:nvSpPr>
        <p:spPr>
          <a:xfrm>
            <a:off x="530087" y="2382559"/>
            <a:ext cx="111318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 시스템</a:t>
            </a:r>
            <a:endParaRPr lang="en-US" altLang="ko-KR" sz="4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회사에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대한 재무정보를 수집해서 처리한 다음 </a:t>
            </a:r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endParaRPr lang="en-US" altLang="ko-KR" sz="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이해관계자가 더 나은 의사결정을 할 수 있도록 보고하는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383935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0988B39-C775-40B7-AAAF-F45A6CE8EEFD}"/>
              </a:ext>
            </a:extLst>
          </p:cNvPr>
          <p:cNvSpPr/>
          <p:nvPr/>
        </p:nvSpPr>
        <p:spPr>
          <a:xfrm>
            <a:off x="7729536" y="2128081"/>
            <a:ext cx="2576513" cy="2543175"/>
          </a:xfrm>
          <a:prstGeom prst="ellipse">
            <a:avLst/>
          </a:prstGeom>
          <a:ln w="38100">
            <a:solidFill>
              <a:srgbClr val="ADBFD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3B1CF4-2D2D-41E1-8AA4-2BF0E50BA49F}"/>
              </a:ext>
            </a:extLst>
          </p:cNvPr>
          <p:cNvSpPr/>
          <p:nvPr/>
        </p:nvSpPr>
        <p:spPr>
          <a:xfrm>
            <a:off x="1871661" y="2128081"/>
            <a:ext cx="2576513" cy="2543175"/>
          </a:xfrm>
          <a:prstGeom prst="ellipse">
            <a:avLst/>
          </a:prstGeom>
          <a:ln w="38100">
            <a:solidFill>
              <a:srgbClr val="ADBFD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59CBE-55B2-48FB-A4EC-08170F4D3A90}"/>
              </a:ext>
            </a:extLst>
          </p:cNvPr>
          <p:cNvSpPr txBox="1"/>
          <p:nvPr/>
        </p:nvSpPr>
        <p:spPr>
          <a:xfrm>
            <a:off x="1509710" y="3107280"/>
            <a:ext cx="330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관리회계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96EA-61C9-44AB-9A9F-2781025615B4}"/>
              </a:ext>
            </a:extLst>
          </p:cNvPr>
          <p:cNvSpPr txBox="1"/>
          <p:nvPr/>
        </p:nvSpPr>
        <p:spPr>
          <a:xfrm>
            <a:off x="7367585" y="3136612"/>
            <a:ext cx="330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재무회계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ED9B8F-F163-428E-A79E-0BF5E848B1B8}"/>
              </a:ext>
            </a:extLst>
          </p:cNvPr>
          <p:cNvCxnSpPr/>
          <p:nvPr/>
        </p:nvCxnSpPr>
        <p:spPr>
          <a:xfrm>
            <a:off x="6096000" y="1431235"/>
            <a:ext cx="0" cy="3600450"/>
          </a:xfrm>
          <a:prstGeom prst="line">
            <a:avLst/>
          </a:prstGeom>
          <a:ln w="28575">
            <a:solidFill>
              <a:srgbClr val="ADB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D363F-C8A8-407B-9485-EB804DC5E3A7}"/>
              </a:ext>
            </a:extLst>
          </p:cNvPr>
          <p:cNvSpPr txBox="1"/>
          <p:nvPr/>
        </p:nvSpPr>
        <p:spPr>
          <a:xfrm>
            <a:off x="4181477" y="5259675"/>
            <a:ext cx="3829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정보 이용자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1309D-BB4E-4F34-AD1A-D61D1F7B2C31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1D25DC-FD74-4503-AE6F-3F6360BC70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8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/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78813B0-DB64-4B19-8D2E-492FC7117254}"/>
              </a:ext>
            </a:extLst>
          </p:cNvPr>
          <p:cNvGrpSpPr/>
          <p:nvPr/>
        </p:nvGrpSpPr>
        <p:grpSpPr>
          <a:xfrm>
            <a:off x="1509710" y="2525646"/>
            <a:ext cx="3300413" cy="2543175"/>
            <a:chOff x="1509710" y="2525646"/>
            <a:chExt cx="3300413" cy="254317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B5C75B-2FFC-449C-B192-08C13F5C4F82}"/>
                </a:ext>
              </a:extLst>
            </p:cNvPr>
            <p:cNvSpPr/>
            <p:nvPr/>
          </p:nvSpPr>
          <p:spPr>
            <a:xfrm>
              <a:off x="1871661" y="2525646"/>
              <a:ext cx="2576513" cy="2543175"/>
            </a:xfrm>
            <a:prstGeom prst="ellipse">
              <a:avLst/>
            </a:prstGeom>
            <a:ln w="38100">
              <a:solidFill>
                <a:srgbClr val="929DD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358CFA-4780-4F2A-80B4-50955166C45B}"/>
                </a:ext>
              </a:extLst>
            </p:cNvPr>
            <p:cNvSpPr txBox="1"/>
            <p:nvPr/>
          </p:nvSpPr>
          <p:spPr>
            <a:xfrm>
              <a:off x="1509710" y="3504845"/>
              <a:ext cx="330041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관리회계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20ADD9-92B8-4B1D-9181-DCB33CBE7F2E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BDF9AE-E582-47AE-BF15-A60F5001BC1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26054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07CA66-E579-4482-8CE2-948029DEC3B9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590615-6757-4DBB-9BA2-FAE57821A9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63B814-72A4-42A4-A47D-EBF20763BB22}"/>
              </a:ext>
            </a:extLst>
          </p:cNvPr>
          <p:cNvGrpSpPr/>
          <p:nvPr/>
        </p:nvGrpSpPr>
        <p:grpSpPr>
          <a:xfrm>
            <a:off x="7367585" y="2525646"/>
            <a:ext cx="3300413" cy="2543175"/>
            <a:chOff x="1509710" y="2525646"/>
            <a:chExt cx="3300413" cy="254317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12D0F5A-F0A7-4C93-A9C0-823428B2ACBF}"/>
                </a:ext>
              </a:extLst>
            </p:cNvPr>
            <p:cNvSpPr/>
            <p:nvPr/>
          </p:nvSpPr>
          <p:spPr>
            <a:xfrm>
              <a:off x="1871661" y="2525646"/>
              <a:ext cx="2576513" cy="2543175"/>
            </a:xfrm>
            <a:prstGeom prst="ellipse">
              <a:avLst/>
            </a:prstGeom>
            <a:ln w="38100">
              <a:solidFill>
                <a:srgbClr val="929DD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44FCB0-EC84-4C3F-A929-E58A7EC80E07}"/>
                </a:ext>
              </a:extLst>
            </p:cNvPr>
            <p:cNvSpPr txBox="1"/>
            <p:nvPr/>
          </p:nvSpPr>
          <p:spPr>
            <a:xfrm>
              <a:off x="1509710" y="3504845"/>
              <a:ext cx="3300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재무회계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44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196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620564" y="1122491"/>
            <a:ext cx="109508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첫째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각각의 재무제표는 어떤 형태의 정보를 전달하며 어디에서 찾을 수 있고 각 재무제표의 항목들이 의미하는 바는 무엇인가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  <a:p>
            <a:pPr algn="ctr"/>
            <a:endParaRPr lang="en-US" altLang="ko-KR" sz="28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둘째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재무제표 안에서 각각의 항목들은 어떻게 서로 연결되어 있는가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  <a:p>
            <a:pPr algn="ctr"/>
            <a:endParaRPr lang="en-US" altLang="ko-KR" sz="28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셋째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pPr algn="ctr"/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셋째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각각의 항목들이 경영자와 주주 및 투자자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채권자에게 왜 중요한가</a:t>
            </a:r>
            <a:r>
              <a:rPr lang="en-US" altLang="ko-KR" sz="2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  <a:p>
            <a:pPr algn="ctr"/>
            <a:endParaRPr lang="en-US" altLang="ko-KR" sz="28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59C0A-F57B-4E83-BA76-0D1DB52979BF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345E8-B9A5-4561-BA70-E313C9F0D3D6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7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9180D-F597-4A6D-BE9D-824255D8E6D5}"/>
              </a:ext>
            </a:extLst>
          </p:cNvPr>
          <p:cNvSpPr txBox="1"/>
          <p:nvPr/>
        </p:nvSpPr>
        <p:spPr>
          <a:xfrm>
            <a:off x="2570874" y="1457084"/>
            <a:ext cx="7050253" cy="1252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38" b="1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1</a:t>
            </a:r>
            <a:endParaRPr lang="en-US" altLang="ko-KR" sz="1286" b="1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객관</a:t>
            </a: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客觀</a:t>
            </a: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)</a:t>
            </a:r>
            <a:endParaRPr lang="ko-KR" altLang="en-US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1870B7-FCE7-4562-B35E-F4719BE28D2B}"/>
              </a:ext>
            </a:extLst>
          </p:cNvPr>
          <p:cNvCxnSpPr>
            <a:cxnSpLocks/>
          </p:cNvCxnSpPr>
          <p:nvPr/>
        </p:nvCxnSpPr>
        <p:spPr>
          <a:xfrm>
            <a:off x="5104828" y="2924819"/>
            <a:ext cx="19823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082608-8B60-4FCF-9AD2-07398752E497}"/>
              </a:ext>
            </a:extLst>
          </p:cNvPr>
          <p:cNvSpPr txBox="1"/>
          <p:nvPr/>
        </p:nvSpPr>
        <p:spPr>
          <a:xfrm>
            <a:off x="2570874" y="3933181"/>
            <a:ext cx="7050253" cy="5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최대한 </a:t>
            </a:r>
            <a:r>
              <a:rPr lang="ko-KR" altLang="en-US" sz="3286" dirty="0">
                <a:solidFill>
                  <a:srgbClr val="929DD4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객관적</a:t>
            </a:r>
            <a:r>
              <a:rPr lang="ko-KR" altLang="en-US" sz="3286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으로 따져본다</a:t>
            </a:r>
            <a:endParaRPr lang="en-US" altLang="ko-KR" sz="5691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25609-9BD4-4945-BE93-0894C1E4A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33" y="3220073"/>
            <a:ext cx="671533" cy="6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C20C5E-7217-4206-A5B4-C8F0AB8FAED6}"/>
              </a:ext>
            </a:extLst>
          </p:cNvPr>
          <p:cNvSpPr txBox="1"/>
          <p:nvPr/>
        </p:nvSpPr>
        <p:spPr>
          <a:xfrm>
            <a:off x="3518212" y="2441978"/>
            <a:ext cx="5155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재무제표란</a:t>
            </a:r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52177-5F44-4AD6-AD1D-5E4DC647EAA0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0E84E-0477-48FE-A958-EFDCBCF5C89B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5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F5021B7-714A-4473-80B1-65BFF3A8BB53}"/>
              </a:ext>
            </a:extLst>
          </p:cNvPr>
          <p:cNvSpPr txBox="1"/>
          <p:nvPr/>
        </p:nvSpPr>
        <p:spPr>
          <a:xfrm>
            <a:off x="3518212" y="2003568"/>
            <a:ext cx="5155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재무제표란</a:t>
            </a:r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35C5B-67BD-4F55-80DB-96361AC12B45}"/>
              </a:ext>
            </a:extLst>
          </p:cNvPr>
          <p:cNvSpPr txBox="1"/>
          <p:nvPr/>
        </p:nvSpPr>
        <p:spPr>
          <a:xfrm>
            <a:off x="1346149" y="3641942"/>
            <a:ext cx="9499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재무상태표 </a:t>
            </a:r>
            <a:r>
              <a:rPr lang="en-US" altLang="ko-KR" sz="4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4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손익계산서 </a:t>
            </a:r>
            <a:r>
              <a:rPr lang="en-US" altLang="ko-KR" sz="4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4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현금흐름표</a:t>
            </a:r>
            <a:endParaRPr lang="en-US" altLang="ko-KR" sz="7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64BE1-11FD-4B55-A05E-2B6434711B7B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C7D8DA-E185-4778-958E-E07AD6EE9996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0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776E9-69E9-429D-942C-B43A0060B3F4}"/>
              </a:ext>
            </a:extLst>
          </p:cNvPr>
          <p:cNvSpPr/>
          <p:nvPr/>
        </p:nvSpPr>
        <p:spPr>
          <a:xfrm>
            <a:off x="4325881" y="2441978"/>
            <a:ext cx="3519406" cy="1136109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F9B4-F786-4E99-BE22-C264C2372683}"/>
              </a:ext>
            </a:extLst>
          </p:cNvPr>
          <p:cNvSpPr txBox="1"/>
          <p:nvPr/>
        </p:nvSpPr>
        <p:spPr>
          <a:xfrm>
            <a:off x="3862055" y="2441978"/>
            <a:ext cx="446789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감성경영</a:t>
            </a:r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</a:p>
          <a:p>
            <a:pPr algn="ctr"/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예술 </a:t>
            </a:r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감성 </a:t>
            </a:r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창의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6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9E66D5-E6F6-41D8-9809-9642B64E8799}"/>
              </a:ext>
            </a:extLst>
          </p:cNvPr>
          <p:cNvGrpSpPr/>
          <p:nvPr/>
        </p:nvGrpSpPr>
        <p:grpSpPr>
          <a:xfrm>
            <a:off x="4323316" y="1897589"/>
            <a:ext cx="3545368" cy="3740705"/>
            <a:chOff x="1571605" y="1897589"/>
            <a:chExt cx="3545368" cy="3740705"/>
          </a:xfrm>
        </p:grpSpPr>
        <p:pic>
          <p:nvPicPr>
            <p:cNvPr id="3" name="그래픽 2" descr="사무직 근로자">
              <a:extLst>
                <a:ext uri="{FF2B5EF4-FFF2-40B4-BE49-F238E27FC236}">
                  <a16:creationId xmlns:a16="http://schemas.microsoft.com/office/drawing/2014/main" id="{232077F7-68A1-45CC-BC48-D5783F80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1605" y="2092926"/>
              <a:ext cx="3545368" cy="354536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E438FD5-9275-40ED-92D9-D76B74FFF476}"/>
                </a:ext>
              </a:extLst>
            </p:cNvPr>
            <p:cNvSpPr/>
            <p:nvPr/>
          </p:nvSpPr>
          <p:spPr>
            <a:xfrm>
              <a:off x="2701558" y="2556243"/>
              <a:ext cx="1285461" cy="1285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채우기 없는 메롱 얼굴">
              <a:extLst>
                <a:ext uri="{FF2B5EF4-FFF2-40B4-BE49-F238E27FC236}">
                  <a16:creationId xmlns:a16="http://schemas.microsoft.com/office/drawing/2014/main" id="{2F801993-733C-44CD-B62F-9CF16C98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9254" y="2106178"/>
              <a:ext cx="1890067" cy="1890067"/>
            </a:xfrm>
            <a:prstGeom prst="rect">
              <a:avLst/>
            </a:prstGeom>
          </p:spPr>
        </p:pic>
        <p:pic>
          <p:nvPicPr>
            <p:cNvPr id="21" name="그래픽 20" descr="하트">
              <a:extLst>
                <a:ext uri="{FF2B5EF4-FFF2-40B4-BE49-F238E27FC236}">
                  <a16:creationId xmlns:a16="http://schemas.microsoft.com/office/drawing/2014/main" id="{F7F5D5BA-8D48-4420-936B-305DEFB6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99113">
              <a:off x="1852931" y="3414691"/>
              <a:ext cx="725557" cy="725557"/>
            </a:xfrm>
            <a:prstGeom prst="rect">
              <a:avLst/>
            </a:prstGeom>
          </p:spPr>
        </p:pic>
        <p:pic>
          <p:nvPicPr>
            <p:cNvPr id="22" name="그래픽 21" descr="하트">
              <a:extLst>
                <a:ext uri="{FF2B5EF4-FFF2-40B4-BE49-F238E27FC236}">
                  <a16:creationId xmlns:a16="http://schemas.microsoft.com/office/drawing/2014/main" id="{BC92F8F0-249D-4E7E-AB35-5ED06A17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9936">
              <a:off x="3978566" y="2042656"/>
              <a:ext cx="874553" cy="87455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6693828-8E21-4B2E-8EDB-FB5FA84E6B91}"/>
                </a:ext>
              </a:extLst>
            </p:cNvPr>
            <p:cNvSpPr/>
            <p:nvPr/>
          </p:nvSpPr>
          <p:spPr>
            <a:xfrm rot="301169">
              <a:off x="1958707" y="257993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1B54FB4-B655-47A4-957E-A30C179AF26C}"/>
                </a:ext>
              </a:extLst>
            </p:cNvPr>
            <p:cNvSpPr/>
            <p:nvPr/>
          </p:nvSpPr>
          <p:spPr>
            <a:xfrm rot="2057811">
              <a:off x="2082111" y="2261724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1D856AB-6650-4394-8727-0870E447FCDD}"/>
                </a:ext>
              </a:extLst>
            </p:cNvPr>
            <p:cNvSpPr/>
            <p:nvPr/>
          </p:nvSpPr>
          <p:spPr>
            <a:xfrm rot="3750538">
              <a:off x="2377410" y="203404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26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사무직 근로자">
            <a:extLst>
              <a:ext uri="{FF2B5EF4-FFF2-40B4-BE49-F238E27FC236}">
                <a16:creationId xmlns:a16="http://schemas.microsoft.com/office/drawing/2014/main" id="{E7E8D814-D53B-4D37-9BBF-321C955E4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026" y="2092926"/>
            <a:ext cx="3545368" cy="35453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971469-E0D6-46AF-B239-C778827730B1}"/>
              </a:ext>
            </a:extLst>
          </p:cNvPr>
          <p:cNvSpPr/>
          <p:nvPr/>
        </p:nvSpPr>
        <p:spPr>
          <a:xfrm>
            <a:off x="8204979" y="2556244"/>
            <a:ext cx="1285461" cy="128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채우기 없는 긴장한 얼굴">
            <a:extLst>
              <a:ext uri="{FF2B5EF4-FFF2-40B4-BE49-F238E27FC236}">
                <a16:creationId xmlns:a16="http://schemas.microsoft.com/office/drawing/2014/main" id="{69A40DE2-BBD1-4A9A-9C13-773C2D1B5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678" y="2106178"/>
            <a:ext cx="1890068" cy="189006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F3B55C-49DD-4BA1-B7CF-D59D014F3F5F}"/>
              </a:ext>
            </a:extLst>
          </p:cNvPr>
          <p:cNvGrpSpPr/>
          <p:nvPr/>
        </p:nvGrpSpPr>
        <p:grpSpPr>
          <a:xfrm>
            <a:off x="1571605" y="1897589"/>
            <a:ext cx="3545368" cy="3740705"/>
            <a:chOff x="1571605" y="1897589"/>
            <a:chExt cx="3545368" cy="3740705"/>
          </a:xfrm>
        </p:grpSpPr>
        <p:pic>
          <p:nvPicPr>
            <p:cNvPr id="3" name="그래픽 2" descr="사무직 근로자">
              <a:extLst>
                <a:ext uri="{FF2B5EF4-FFF2-40B4-BE49-F238E27FC236}">
                  <a16:creationId xmlns:a16="http://schemas.microsoft.com/office/drawing/2014/main" id="{232077F7-68A1-45CC-BC48-D5783F80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1605" y="2092926"/>
              <a:ext cx="3545368" cy="354536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E438FD5-9275-40ED-92D9-D76B74FFF476}"/>
                </a:ext>
              </a:extLst>
            </p:cNvPr>
            <p:cNvSpPr/>
            <p:nvPr/>
          </p:nvSpPr>
          <p:spPr>
            <a:xfrm>
              <a:off x="2701558" y="2556243"/>
              <a:ext cx="1285461" cy="1285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채우기 없는 메롱 얼굴">
              <a:extLst>
                <a:ext uri="{FF2B5EF4-FFF2-40B4-BE49-F238E27FC236}">
                  <a16:creationId xmlns:a16="http://schemas.microsoft.com/office/drawing/2014/main" id="{2F801993-733C-44CD-B62F-9CF16C98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99254" y="2106178"/>
              <a:ext cx="1890067" cy="1890067"/>
            </a:xfrm>
            <a:prstGeom prst="rect">
              <a:avLst/>
            </a:prstGeom>
          </p:spPr>
        </p:pic>
        <p:pic>
          <p:nvPicPr>
            <p:cNvPr id="21" name="그래픽 20" descr="하트">
              <a:extLst>
                <a:ext uri="{FF2B5EF4-FFF2-40B4-BE49-F238E27FC236}">
                  <a16:creationId xmlns:a16="http://schemas.microsoft.com/office/drawing/2014/main" id="{F7F5D5BA-8D48-4420-936B-305DEFB6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799113">
              <a:off x="1852931" y="3414691"/>
              <a:ext cx="725557" cy="725557"/>
            </a:xfrm>
            <a:prstGeom prst="rect">
              <a:avLst/>
            </a:prstGeom>
          </p:spPr>
        </p:pic>
        <p:pic>
          <p:nvPicPr>
            <p:cNvPr id="22" name="그래픽 21" descr="하트">
              <a:extLst>
                <a:ext uri="{FF2B5EF4-FFF2-40B4-BE49-F238E27FC236}">
                  <a16:creationId xmlns:a16="http://schemas.microsoft.com/office/drawing/2014/main" id="{BC92F8F0-249D-4E7E-AB35-5ED06A17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349936">
              <a:off x="3978566" y="2042656"/>
              <a:ext cx="874553" cy="87455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6693828-8E21-4B2E-8EDB-FB5FA84E6B91}"/>
                </a:ext>
              </a:extLst>
            </p:cNvPr>
            <p:cNvSpPr/>
            <p:nvPr/>
          </p:nvSpPr>
          <p:spPr>
            <a:xfrm rot="301169">
              <a:off x="1958707" y="257993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1B54FB4-B655-47A4-957E-A30C179AF26C}"/>
                </a:ext>
              </a:extLst>
            </p:cNvPr>
            <p:cNvSpPr/>
            <p:nvPr/>
          </p:nvSpPr>
          <p:spPr>
            <a:xfrm rot="2057811">
              <a:off x="2082111" y="2261724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1D856AB-6650-4394-8727-0870E447FCDD}"/>
                </a:ext>
              </a:extLst>
            </p:cNvPr>
            <p:cNvSpPr/>
            <p:nvPr/>
          </p:nvSpPr>
          <p:spPr>
            <a:xfrm rot="3750538">
              <a:off x="2377410" y="203404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A160E8-3830-4BC3-8F28-E0DAFC2E0839}"/>
              </a:ext>
            </a:extLst>
          </p:cNvPr>
          <p:cNvSpPr/>
          <p:nvPr/>
        </p:nvSpPr>
        <p:spPr>
          <a:xfrm rot="368749">
            <a:off x="8989670" y="2646634"/>
            <a:ext cx="259624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90B29A-75DE-4A43-90C3-54CC4A240ED5}"/>
              </a:ext>
            </a:extLst>
          </p:cNvPr>
          <p:cNvCxnSpPr/>
          <p:nvPr/>
        </p:nvCxnSpPr>
        <p:spPr>
          <a:xfrm flipH="1">
            <a:off x="5563114" y="1126688"/>
            <a:ext cx="1298713" cy="4604624"/>
          </a:xfrm>
          <a:prstGeom prst="line">
            <a:avLst/>
          </a:prstGeom>
          <a:ln w="38100">
            <a:solidFill>
              <a:srgbClr val="ADB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89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1EFAF1-096A-4FF8-BB07-DCC540F5FDDD}"/>
              </a:ext>
            </a:extLst>
          </p:cNvPr>
          <p:cNvSpPr/>
          <p:nvPr/>
        </p:nvSpPr>
        <p:spPr>
          <a:xfrm>
            <a:off x="3571643" y="3101058"/>
            <a:ext cx="1702722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FDD1FC-F43F-4105-BB31-E9B049915EB7}"/>
              </a:ext>
            </a:extLst>
          </p:cNvPr>
          <p:cNvSpPr/>
          <p:nvPr/>
        </p:nvSpPr>
        <p:spPr>
          <a:xfrm>
            <a:off x="6400982" y="3101058"/>
            <a:ext cx="1702722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B0792-AB79-42AA-9CEE-8E5A96000413}"/>
              </a:ext>
            </a:extLst>
          </p:cNvPr>
          <p:cNvSpPr/>
          <p:nvPr/>
        </p:nvSpPr>
        <p:spPr>
          <a:xfrm>
            <a:off x="2405450" y="2023240"/>
            <a:ext cx="2312323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EAEDE-A69E-4F38-85E6-3416B5DE456E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2C930-6D29-43A5-B0D0-0B5EB989B2C3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442A1-50C0-4102-8891-C365E66874A7}"/>
              </a:ext>
            </a:extLst>
          </p:cNvPr>
          <p:cNvSpPr txBox="1"/>
          <p:nvPr/>
        </p:nvSpPr>
        <p:spPr>
          <a:xfrm>
            <a:off x="1709221" y="1767006"/>
            <a:ext cx="877355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기업 경영과 관련된 의사 결정은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최대한 객관적이고 과학적인 정보에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근거해야 한다</a:t>
            </a: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0230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F2843-7EBA-41F2-A5BB-762F0B928636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326358-A858-46AE-B5AD-9CEFF9A27302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CD76C-48AF-410F-9B8F-55C46136FD2A}"/>
              </a:ext>
            </a:extLst>
          </p:cNvPr>
          <p:cNvSpPr txBox="1"/>
          <p:nvPr/>
        </p:nvSpPr>
        <p:spPr>
          <a:xfrm>
            <a:off x="3348292" y="2742480"/>
            <a:ext cx="54954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객관적으로 </a:t>
            </a:r>
            <a:r>
              <a:rPr lang="ko-KR" altLang="en-US" sz="48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따져보기</a:t>
            </a:r>
            <a:r>
              <a:rPr lang="en-US" altLang="ko-KR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74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7EAEDE-A69E-4F38-85E6-3416B5DE456E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2C930-6D29-43A5-B0D0-0B5EB989B2C3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1C186-845C-4C1D-8EEE-C4556621D434}"/>
              </a:ext>
            </a:extLst>
          </p:cNvPr>
          <p:cNvSpPr txBox="1"/>
          <p:nvPr/>
        </p:nvSpPr>
        <p:spPr>
          <a:xfrm>
            <a:off x="614928" y="1593839"/>
            <a:ext cx="112271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매몰원가</a:t>
            </a:r>
            <a:r>
              <a:rPr lang="ko-KR" altLang="en-US" sz="5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5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과거에 이미 발생한 원가로서 어떻게 해볼 수 없는 원가</a:t>
            </a:r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시각고정</a:t>
            </a:r>
            <a:r>
              <a:rPr lang="ko-KR" altLang="en-US" sz="5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5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자신의 판단이나 시각을 일단 고정하면 잘 바꾸지 않으려는 경향</a:t>
            </a:r>
          </a:p>
          <a:p>
            <a:endParaRPr lang="ko-KR" altLang="en-US" sz="40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32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1D1C5-B3C4-4654-9BAF-8F5B623580B7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F59D2C-13D9-4398-8045-D47F7651FB79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061A3-2C2E-4C7C-B17C-17F8B29DDDC5}"/>
              </a:ext>
            </a:extLst>
          </p:cNvPr>
          <p:cNvSpPr txBox="1"/>
          <p:nvPr/>
        </p:nvSpPr>
        <p:spPr>
          <a:xfrm>
            <a:off x="2832125" y="3013501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주관적 판단 </a:t>
            </a:r>
            <a:r>
              <a:rPr lang="en-US" altLang="ko-KR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 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객관적 정보</a:t>
            </a:r>
            <a:endParaRPr lang="en-US" altLang="ko-KR" sz="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83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1128</Words>
  <Application>Microsoft Office PowerPoint</Application>
  <PresentationFormat>와이드스크린</PresentationFormat>
  <Paragraphs>143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KoPubWorld돋움체_Pro Light</vt:lpstr>
      <vt:lpstr>KoPubWorld돋움체_Pro Bold</vt:lpstr>
      <vt:lpstr>Arial</vt:lpstr>
      <vt:lpstr>맑은 고딕</vt:lpstr>
      <vt:lpstr>나눔스퀘어 Bold</vt:lpstr>
      <vt:lpstr>KoPubWorld돋움체_Pro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지수 문</dc:creator>
  <cp:lastModifiedBy>도원 김</cp:lastModifiedBy>
  <cp:revision>25</cp:revision>
  <dcterms:created xsi:type="dcterms:W3CDTF">2019-05-27T12:35:47Z</dcterms:created>
  <dcterms:modified xsi:type="dcterms:W3CDTF">2019-05-30T03:28:22Z</dcterms:modified>
</cp:coreProperties>
</file>